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685F6C6-2F70-4E19-8DC5-D9E965379FC9}">
          <p14:sldIdLst>
            <p14:sldId id="283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дрей Егоров" initials="АЕ" lastIdx="1" clrIdx="0">
    <p:extLst>
      <p:ext uri="{19B8F6BF-5375-455C-9EA6-DF929625EA0E}">
        <p15:presenceInfo xmlns:p15="http://schemas.microsoft.com/office/powerpoint/2012/main" userId="808d53ead19e70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7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69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58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87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0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86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28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8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5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21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96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53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1A2BB-85C2-4703-A1EC-16AB24103BE0}" type="datetimeFigureOut">
              <a:rPr lang="ru-RU" smtClean="0"/>
              <a:t>07.03.2024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B80A-0B25-4695-972A-A501AC7215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5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1.xml"/><Relationship Id="rId18" Type="http://schemas.openxmlformats.org/officeDocument/2006/relationships/slide" Target="slide24.xml"/><Relationship Id="rId26" Type="http://schemas.openxmlformats.org/officeDocument/2006/relationships/slide" Target="slide33.xml"/><Relationship Id="rId3" Type="http://schemas.openxmlformats.org/officeDocument/2006/relationships/slide" Target="slide2.xml"/><Relationship Id="rId21" Type="http://schemas.openxmlformats.org/officeDocument/2006/relationships/slide" Target="slide28.xml"/><Relationship Id="rId7" Type="http://schemas.openxmlformats.org/officeDocument/2006/relationships/slide" Target="slide7.xml"/><Relationship Id="rId12" Type="http://schemas.openxmlformats.org/officeDocument/2006/relationships/slide" Target="slide18.xml"/><Relationship Id="rId17" Type="http://schemas.openxmlformats.org/officeDocument/2006/relationships/slide" Target="slide23.xml"/><Relationship Id="rId25" Type="http://schemas.openxmlformats.org/officeDocument/2006/relationships/slide" Target="slide32.xml"/><Relationship Id="rId2" Type="http://schemas.openxmlformats.org/officeDocument/2006/relationships/slide" Target="slide6.xml"/><Relationship Id="rId16" Type="http://schemas.openxmlformats.org/officeDocument/2006/relationships/slide" Target="slide22.xml"/><Relationship Id="rId20" Type="http://schemas.openxmlformats.org/officeDocument/2006/relationships/slide" Target="slide26.xml"/><Relationship Id="rId29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24" Type="http://schemas.openxmlformats.org/officeDocument/2006/relationships/slide" Target="slide31.xml"/><Relationship Id="rId32" Type="http://schemas.openxmlformats.org/officeDocument/2006/relationships/slide" Target="slide17.xml"/><Relationship Id="rId5" Type="http://schemas.openxmlformats.org/officeDocument/2006/relationships/slide" Target="slide4.xml"/><Relationship Id="rId15" Type="http://schemas.openxmlformats.org/officeDocument/2006/relationships/slide" Target="slide19.xml"/><Relationship Id="rId23" Type="http://schemas.openxmlformats.org/officeDocument/2006/relationships/slide" Target="slide30.xml"/><Relationship Id="rId28" Type="http://schemas.openxmlformats.org/officeDocument/2006/relationships/slide" Target="slide13.xml"/><Relationship Id="rId10" Type="http://schemas.openxmlformats.org/officeDocument/2006/relationships/slide" Target="slide10.xml"/><Relationship Id="rId19" Type="http://schemas.openxmlformats.org/officeDocument/2006/relationships/slide" Target="slide25.xml"/><Relationship Id="rId31" Type="http://schemas.openxmlformats.org/officeDocument/2006/relationships/slide" Target="slide16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slide" Target="slide20.xml"/><Relationship Id="rId22" Type="http://schemas.openxmlformats.org/officeDocument/2006/relationships/slide" Target="slide29.xml"/><Relationship Id="rId27" Type="http://schemas.openxmlformats.org/officeDocument/2006/relationships/slide" Target="slide12.xml"/><Relationship Id="rId30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hlinkClick r:id="rId2" action="ppaction://hlinksldjump"/>
            <a:extLst>
              <a:ext uri="{FF2B5EF4-FFF2-40B4-BE49-F238E27FC236}">
                <a16:creationId xmlns:a16="http://schemas.microsoft.com/office/drawing/2014/main" id="{6CD2E77D-732E-407F-95A7-39F41EB1F05E}"/>
              </a:ext>
            </a:extLst>
          </p:cNvPr>
          <p:cNvSpPr/>
          <p:nvPr/>
        </p:nvSpPr>
        <p:spPr>
          <a:xfrm>
            <a:off x="6318508" y="976652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6" name="Овал 5">
            <a:hlinkClick r:id="rId3" action="ppaction://hlinksldjump"/>
            <a:extLst>
              <a:ext uri="{FF2B5EF4-FFF2-40B4-BE49-F238E27FC236}">
                <a16:creationId xmlns:a16="http://schemas.microsoft.com/office/drawing/2014/main" id="{817760A8-2232-4797-AB48-2A19013C141C}"/>
              </a:ext>
            </a:extLst>
          </p:cNvPr>
          <p:cNvSpPr/>
          <p:nvPr/>
        </p:nvSpPr>
        <p:spPr>
          <a:xfrm>
            <a:off x="986894" y="1414220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7" name="Овал 6">
            <a:hlinkClick r:id="rId4" action="ppaction://hlinksldjump"/>
            <a:extLst>
              <a:ext uri="{FF2B5EF4-FFF2-40B4-BE49-F238E27FC236}">
                <a16:creationId xmlns:a16="http://schemas.microsoft.com/office/drawing/2014/main" id="{3D3C97BE-0633-416F-A749-17E46648C999}"/>
              </a:ext>
            </a:extLst>
          </p:cNvPr>
          <p:cNvSpPr/>
          <p:nvPr/>
        </p:nvSpPr>
        <p:spPr>
          <a:xfrm>
            <a:off x="2125741" y="945559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8" name="Овал 7">
            <a:hlinkClick r:id="rId5" action="ppaction://hlinksldjump"/>
            <a:extLst>
              <a:ext uri="{FF2B5EF4-FFF2-40B4-BE49-F238E27FC236}">
                <a16:creationId xmlns:a16="http://schemas.microsoft.com/office/drawing/2014/main" id="{39EE0DD4-EC68-42DD-9680-4A8D64C92924}"/>
              </a:ext>
            </a:extLst>
          </p:cNvPr>
          <p:cNvSpPr/>
          <p:nvPr/>
        </p:nvSpPr>
        <p:spPr>
          <a:xfrm>
            <a:off x="3685825" y="649443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9" name="Овал 8">
            <a:hlinkClick r:id="rId6" action="ppaction://hlinksldjump"/>
            <a:extLst>
              <a:ext uri="{FF2B5EF4-FFF2-40B4-BE49-F238E27FC236}">
                <a16:creationId xmlns:a16="http://schemas.microsoft.com/office/drawing/2014/main" id="{61A599FE-3BE4-49E1-B7BE-E2A87BE8DF08}"/>
              </a:ext>
            </a:extLst>
          </p:cNvPr>
          <p:cNvSpPr/>
          <p:nvPr/>
        </p:nvSpPr>
        <p:spPr>
          <a:xfrm>
            <a:off x="4913253" y="775234"/>
            <a:ext cx="313510" cy="307711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FD21145-26BA-42B0-B491-9884159C5F04}"/>
              </a:ext>
            </a:extLst>
          </p:cNvPr>
          <p:cNvCxnSpPr>
            <a:cxnSpLocks/>
            <a:stCxn id="7" idx="2"/>
            <a:endCxn id="6" idx="7"/>
          </p:cNvCxnSpPr>
          <p:nvPr/>
        </p:nvCxnSpPr>
        <p:spPr>
          <a:xfrm flipH="1">
            <a:off x="1254492" y="1099415"/>
            <a:ext cx="871249" cy="35986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1B17652-71CB-4D0C-B708-DD2A32612C67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2439251" y="803299"/>
            <a:ext cx="1246574" cy="2961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E6FA884-AD16-4780-BA56-FEB75A0769BD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 flipV="1">
            <a:off x="3999335" y="803299"/>
            <a:ext cx="913918" cy="12579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0413322-50A2-4F45-AFB3-FED5CF66011E}"/>
              </a:ext>
            </a:extLst>
          </p:cNvPr>
          <p:cNvCxnSpPr>
            <a:cxnSpLocks/>
            <a:stCxn id="4" idx="2"/>
            <a:endCxn id="9" idx="6"/>
          </p:cNvCxnSpPr>
          <p:nvPr/>
        </p:nvCxnSpPr>
        <p:spPr>
          <a:xfrm flipH="1" flipV="1">
            <a:off x="5226763" y="929090"/>
            <a:ext cx="1091745" cy="2014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A25E9C-FD51-4422-850A-ECF53D50C2F8}"/>
              </a:ext>
            </a:extLst>
          </p:cNvPr>
          <p:cNvSpPr txBox="1"/>
          <p:nvPr/>
        </p:nvSpPr>
        <p:spPr>
          <a:xfrm>
            <a:off x="5539592" y="376161"/>
            <a:ext cx="124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распознавания лиц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EDCDB9-ED36-4994-B565-C723F6660A3E}"/>
              </a:ext>
            </a:extLst>
          </p:cNvPr>
          <p:cNvSpPr txBox="1"/>
          <p:nvPr/>
        </p:nvSpPr>
        <p:spPr>
          <a:xfrm>
            <a:off x="441621" y="1034896"/>
            <a:ext cx="1350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</a:t>
            </a:r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F1B47A-063C-49EB-9683-3875CA7C69E6}"/>
              </a:ext>
            </a:extLst>
          </p:cNvPr>
          <p:cNvSpPr txBox="1"/>
          <p:nvPr/>
        </p:nvSpPr>
        <p:spPr>
          <a:xfrm>
            <a:off x="1701623" y="228024"/>
            <a:ext cx="120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Технология беспилотного управления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85C167-A5DE-4686-97BA-2E2131CFE017}"/>
              </a:ext>
            </a:extLst>
          </p:cNvPr>
          <p:cNvSpPr txBox="1"/>
          <p:nvPr/>
        </p:nvSpPr>
        <p:spPr>
          <a:xfrm>
            <a:off x="3047833" y="120122"/>
            <a:ext cx="1439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Интерактивный контент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2AD701-690F-4541-B2AA-FE13E918226B}"/>
              </a:ext>
            </a:extLst>
          </p:cNvPr>
          <p:cNvSpPr txBox="1"/>
          <p:nvPr/>
        </p:nvSpPr>
        <p:spPr>
          <a:xfrm>
            <a:off x="4504765" y="134621"/>
            <a:ext cx="108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Центры управления транспортом</a:t>
            </a:r>
          </a:p>
        </p:txBody>
      </p:sp>
      <p:sp>
        <p:nvSpPr>
          <p:cNvPr id="30" name="Овал 29">
            <a:hlinkClick r:id="rId7" action="ppaction://hlinksldjump"/>
            <a:extLst>
              <a:ext uri="{FF2B5EF4-FFF2-40B4-BE49-F238E27FC236}">
                <a16:creationId xmlns:a16="http://schemas.microsoft.com/office/drawing/2014/main" id="{54357BC5-84DC-401C-9BDF-F4F930784DE6}"/>
              </a:ext>
            </a:extLst>
          </p:cNvPr>
          <p:cNvSpPr/>
          <p:nvPr/>
        </p:nvSpPr>
        <p:spPr>
          <a:xfrm>
            <a:off x="2111700" y="1256147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31" name="Овал 30">
            <a:hlinkClick r:id="rId8" action="ppaction://hlinksldjump"/>
            <a:extLst>
              <a:ext uri="{FF2B5EF4-FFF2-40B4-BE49-F238E27FC236}">
                <a16:creationId xmlns:a16="http://schemas.microsoft.com/office/drawing/2014/main" id="{DD0CD429-9940-42E3-B44A-EDD01BF100E2}"/>
              </a:ext>
            </a:extLst>
          </p:cNvPr>
          <p:cNvSpPr/>
          <p:nvPr/>
        </p:nvSpPr>
        <p:spPr>
          <a:xfrm>
            <a:off x="2105729" y="2304108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32" name="Овал 31">
            <a:hlinkClick r:id="rId9" action="ppaction://hlinksldjump"/>
            <a:extLst>
              <a:ext uri="{FF2B5EF4-FFF2-40B4-BE49-F238E27FC236}">
                <a16:creationId xmlns:a16="http://schemas.microsoft.com/office/drawing/2014/main" id="{FB004A2E-1BFE-4D7B-A560-7A38C8A751A1}"/>
              </a:ext>
            </a:extLst>
          </p:cNvPr>
          <p:cNvSpPr/>
          <p:nvPr/>
        </p:nvSpPr>
        <p:spPr>
          <a:xfrm>
            <a:off x="2105729" y="3122729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33" name="Овал 32">
            <a:hlinkClick r:id="rId10" action="ppaction://hlinksldjump"/>
            <a:extLst>
              <a:ext uri="{FF2B5EF4-FFF2-40B4-BE49-F238E27FC236}">
                <a16:creationId xmlns:a16="http://schemas.microsoft.com/office/drawing/2014/main" id="{C1B3B1AA-5DC2-47EF-8113-3B7E75DCE016}"/>
              </a:ext>
            </a:extLst>
          </p:cNvPr>
          <p:cNvSpPr/>
          <p:nvPr/>
        </p:nvSpPr>
        <p:spPr>
          <a:xfrm>
            <a:off x="2101154" y="3927191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34" name="Овал 33">
            <a:hlinkClick r:id="rId11" action="ppaction://hlinksldjump"/>
            <a:extLst>
              <a:ext uri="{FF2B5EF4-FFF2-40B4-BE49-F238E27FC236}">
                <a16:creationId xmlns:a16="http://schemas.microsoft.com/office/drawing/2014/main" id="{FB7FA32D-0169-4C1C-A30C-D1F226B2DFD6}"/>
              </a:ext>
            </a:extLst>
          </p:cNvPr>
          <p:cNvSpPr/>
          <p:nvPr/>
        </p:nvSpPr>
        <p:spPr>
          <a:xfrm>
            <a:off x="2084535" y="4741619"/>
            <a:ext cx="341592" cy="335362"/>
          </a:xfrm>
          <a:prstGeom prst="ellips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6DF37FB4-A481-4CE6-8E8C-31063EC17209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2276525" y="1591509"/>
            <a:ext cx="5971" cy="7125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D9024BE4-8FD8-4F0C-9808-917631098D77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2276525" y="2639470"/>
            <a:ext cx="0" cy="483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CEB122A-E48A-4073-B298-634F4C1FDBB7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 flipH="1">
            <a:off x="2271950" y="3458091"/>
            <a:ext cx="4575" cy="469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4E68537E-3B6B-4529-A255-17A70D17F035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 flipH="1">
            <a:off x="2255331" y="4262553"/>
            <a:ext cx="16619" cy="4790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059A8E4-02C0-4032-933B-B3EC7A332286}"/>
              </a:ext>
            </a:extLst>
          </p:cNvPr>
          <p:cNvSpPr txBox="1"/>
          <p:nvPr/>
        </p:nvSpPr>
        <p:spPr>
          <a:xfrm>
            <a:off x="986895" y="3956372"/>
            <a:ext cx="1114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Электробусы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DCEE79-1097-408C-BD87-2323F0E1B911}"/>
              </a:ext>
            </a:extLst>
          </p:cNvPr>
          <p:cNvSpPr txBox="1"/>
          <p:nvPr/>
        </p:nvSpPr>
        <p:spPr>
          <a:xfrm>
            <a:off x="920039" y="3031567"/>
            <a:ext cx="116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Умные светофоры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8CDF86-EA66-4DC4-9D00-E6CB0B503F2C}"/>
              </a:ext>
            </a:extLst>
          </p:cNvPr>
          <p:cNvSpPr txBox="1"/>
          <p:nvPr/>
        </p:nvSpPr>
        <p:spPr>
          <a:xfrm>
            <a:off x="916917" y="2142291"/>
            <a:ext cx="129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Электрические самокаты и велосипеды</a:t>
            </a:r>
          </a:p>
        </p:txBody>
      </p:sp>
      <p:sp>
        <p:nvSpPr>
          <p:cNvPr id="39" name="Овал 38">
            <a:hlinkClick r:id="rId12" action="ppaction://hlinksldjump"/>
            <a:extLst>
              <a:ext uri="{FF2B5EF4-FFF2-40B4-BE49-F238E27FC236}">
                <a16:creationId xmlns:a16="http://schemas.microsoft.com/office/drawing/2014/main" id="{5F4025E6-227B-4DAB-BF83-7C5C48DFA566}"/>
              </a:ext>
            </a:extLst>
          </p:cNvPr>
          <p:cNvSpPr/>
          <p:nvPr/>
        </p:nvSpPr>
        <p:spPr>
          <a:xfrm>
            <a:off x="6275137" y="1229801"/>
            <a:ext cx="336208" cy="303446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40" name="Овал 39">
            <a:hlinkClick r:id="rId13" action="ppaction://hlinksldjump"/>
            <a:extLst>
              <a:ext uri="{FF2B5EF4-FFF2-40B4-BE49-F238E27FC236}">
                <a16:creationId xmlns:a16="http://schemas.microsoft.com/office/drawing/2014/main" id="{40C9B31B-E07A-459B-B1EC-403F8533ADF9}"/>
              </a:ext>
            </a:extLst>
          </p:cNvPr>
          <p:cNvSpPr/>
          <p:nvPr/>
        </p:nvSpPr>
        <p:spPr>
          <a:xfrm>
            <a:off x="5985729" y="3739149"/>
            <a:ext cx="336208" cy="332637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42" name="Овал 41">
            <a:hlinkClick r:id="rId14" action="ppaction://hlinksldjump"/>
            <a:extLst>
              <a:ext uri="{FF2B5EF4-FFF2-40B4-BE49-F238E27FC236}">
                <a16:creationId xmlns:a16="http://schemas.microsoft.com/office/drawing/2014/main" id="{77B0BDED-1704-4387-8598-E48A7B78A80F}"/>
              </a:ext>
            </a:extLst>
          </p:cNvPr>
          <p:cNvSpPr/>
          <p:nvPr/>
        </p:nvSpPr>
        <p:spPr>
          <a:xfrm>
            <a:off x="5814221" y="2943190"/>
            <a:ext cx="336208" cy="332637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sp>
        <p:nvSpPr>
          <p:cNvPr id="45" name="Овал 44">
            <a:hlinkClick r:id="rId15" action="ppaction://hlinksldjump"/>
            <a:extLst>
              <a:ext uri="{FF2B5EF4-FFF2-40B4-BE49-F238E27FC236}">
                <a16:creationId xmlns:a16="http://schemas.microsoft.com/office/drawing/2014/main" id="{D9113E79-EAD4-4F48-85B2-CBCBA784497D}"/>
              </a:ext>
            </a:extLst>
          </p:cNvPr>
          <p:cNvSpPr/>
          <p:nvPr/>
        </p:nvSpPr>
        <p:spPr>
          <a:xfrm>
            <a:off x="5858777" y="2284530"/>
            <a:ext cx="336208" cy="332637"/>
          </a:xfrm>
          <a:prstGeom prst="ellips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tx1"/>
              </a:solidFill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3675D2A-1BE7-412E-8C63-C340D0EEFA6C}"/>
              </a:ext>
            </a:extLst>
          </p:cNvPr>
          <p:cNvCxnSpPr>
            <a:cxnSpLocks/>
            <a:stCxn id="45" idx="0"/>
            <a:endCxn id="39" idx="4"/>
          </p:cNvCxnSpPr>
          <p:nvPr/>
        </p:nvCxnSpPr>
        <p:spPr>
          <a:xfrm flipV="1">
            <a:off x="6026881" y="1533247"/>
            <a:ext cx="416360" cy="75128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8BFC35F2-7590-4CC9-A59B-2C28046DAE83}"/>
              </a:ext>
            </a:extLst>
          </p:cNvPr>
          <p:cNvCxnSpPr>
            <a:cxnSpLocks/>
            <a:stCxn id="42" idx="0"/>
            <a:endCxn id="45" idx="4"/>
          </p:cNvCxnSpPr>
          <p:nvPr/>
        </p:nvCxnSpPr>
        <p:spPr>
          <a:xfrm flipV="1">
            <a:off x="5982325" y="2617167"/>
            <a:ext cx="44556" cy="326023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BB10C2A7-726B-45B2-82B1-3E67428F45E9}"/>
              </a:ext>
            </a:extLst>
          </p:cNvPr>
          <p:cNvCxnSpPr>
            <a:cxnSpLocks/>
            <a:stCxn id="40" idx="0"/>
            <a:endCxn id="42" idx="4"/>
          </p:cNvCxnSpPr>
          <p:nvPr/>
        </p:nvCxnSpPr>
        <p:spPr>
          <a:xfrm flipH="1" flipV="1">
            <a:off x="5982325" y="3275827"/>
            <a:ext cx="171508" cy="46332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EC7B13-A572-451D-8A4A-EEB4E475FEE5}"/>
              </a:ext>
            </a:extLst>
          </p:cNvPr>
          <p:cNvSpPr txBox="1"/>
          <p:nvPr/>
        </p:nvSpPr>
        <p:spPr>
          <a:xfrm>
            <a:off x="6175449" y="2222953"/>
            <a:ext cx="114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экстренного вызова</a:t>
            </a:r>
          </a:p>
        </p:txBody>
      </p:sp>
      <p:sp>
        <p:nvSpPr>
          <p:cNvPr id="60" name="Овал 59">
            <a:hlinkClick r:id="rId16" action="ppaction://hlinksldjump"/>
            <a:extLst>
              <a:ext uri="{FF2B5EF4-FFF2-40B4-BE49-F238E27FC236}">
                <a16:creationId xmlns:a16="http://schemas.microsoft.com/office/drawing/2014/main" id="{0015C464-02E9-4587-B5A3-2CD46E660385}"/>
              </a:ext>
            </a:extLst>
          </p:cNvPr>
          <p:cNvSpPr/>
          <p:nvPr/>
        </p:nvSpPr>
        <p:spPr>
          <a:xfrm>
            <a:off x="6577706" y="1066483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1" name="Овал 60">
            <a:hlinkClick r:id="rId17" action="ppaction://hlinksldjump"/>
            <a:extLst>
              <a:ext uri="{FF2B5EF4-FFF2-40B4-BE49-F238E27FC236}">
                <a16:creationId xmlns:a16="http://schemas.microsoft.com/office/drawing/2014/main" id="{38B9C8C9-BE4A-4708-8E02-F74D0A9F6E82}"/>
              </a:ext>
            </a:extLst>
          </p:cNvPr>
          <p:cNvSpPr/>
          <p:nvPr/>
        </p:nvSpPr>
        <p:spPr>
          <a:xfrm>
            <a:off x="7970907" y="1072009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3" name="Овал 62">
            <a:hlinkClick r:id="rId18" action="ppaction://hlinksldjump"/>
            <a:extLst>
              <a:ext uri="{FF2B5EF4-FFF2-40B4-BE49-F238E27FC236}">
                <a16:creationId xmlns:a16="http://schemas.microsoft.com/office/drawing/2014/main" id="{AA302665-0A3B-4295-B388-3FEF95B087F0}"/>
              </a:ext>
            </a:extLst>
          </p:cNvPr>
          <p:cNvSpPr/>
          <p:nvPr/>
        </p:nvSpPr>
        <p:spPr>
          <a:xfrm>
            <a:off x="8767895" y="1118044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4" name="Овал 63">
            <a:hlinkClick r:id="rId19" action="ppaction://hlinksldjump"/>
            <a:extLst>
              <a:ext uri="{FF2B5EF4-FFF2-40B4-BE49-F238E27FC236}">
                <a16:creationId xmlns:a16="http://schemas.microsoft.com/office/drawing/2014/main" id="{FA8D5025-E8F3-46C4-BB10-378EA072DEBB}"/>
              </a:ext>
            </a:extLst>
          </p:cNvPr>
          <p:cNvSpPr/>
          <p:nvPr/>
        </p:nvSpPr>
        <p:spPr>
          <a:xfrm>
            <a:off x="9623922" y="1203268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6" name="Овал 65">
            <a:hlinkClick r:id="rId19" action="ppaction://hlinksldjump"/>
            <a:extLst>
              <a:ext uri="{FF2B5EF4-FFF2-40B4-BE49-F238E27FC236}">
                <a16:creationId xmlns:a16="http://schemas.microsoft.com/office/drawing/2014/main" id="{2A979D26-9754-4D50-934E-C4F0E40C300E}"/>
              </a:ext>
            </a:extLst>
          </p:cNvPr>
          <p:cNvSpPr/>
          <p:nvPr/>
        </p:nvSpPr>
        <p:spPr>
          <a:xfrm rot="1879915">
            <a:off x="10287435" y="1572235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7" name="Овал 66">
            <a:hlinkClick r:id="rId20" action="ppaction://hlinksldjump"/>
            <a:extLst>
              <a:ext uri="{FF2B5EF4-FFF2-40B4-BE49-F238E27FC236}">
                <a16:creationId xmlns:a16="http://schemas.microsoft.com/office/drawing/2014/main" id="{77BE94D8-A837-4A95-A831-C5F0E46188EE}"/>
              </a:ext>
            </a:extLst>
          </p:cNvPr>
          <p:cNvSpPr/>
          <p:nvPr/>
        </p:nvSpPr>
        <p:spPr>
          <a:xfrm>
            <a:off x="10310294" y="2240142"/>
            <a:ext cx="313510" cy="332637"/>
          </a:xfrm>
          <a:prstGeom prst="ellips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0FC2BA4E-1B48-4634-BD19-B1108FB68B26}"/>
              </a:ext>
            </a:extLst>
          </p:cNvPr>
          <p:cNvCxnSpPr>
            <a:cxnSpLocks/>
            <a:stCxn id="60" idx="6"/>
            <a:endCxn id="61" idx="2"/>
          </p:cNvCxnSpPr>
          <p:nvPr/>
        </p:nvCxnSpPr>
        <p:spPr>
          <a:xfrm>
            <a:off x="6891216" y="1232802"/>
            <a:ext cx="1079691" cy="552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DF7323A1-5967-4F0E-B8D0-1BC8C13A1BF1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8284417" y="1238328"/>
            <a:ext cx="483478" cy="4603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C236E51D-5605-4528-A6D9-DD0529C61420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9081405" y="1284363"/>
            <a:ext cx="542517" cy="8522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5C2A63AF-0DAF-48F0-9C83-6E3A7DE78D7D}"/>
              </a:ext>
            </a:extLst>
          </p:cNvPr>
          <p:cNvCxnSpPr>
            <a:cxnSpLocks/>
            <a:stCxn id="64" idx="6"/>
            <a:endCxn id="66" idx="2"/>
          </p:cNvCxnSpPr>
          <p:nvPr/>
        </p:nvCxnSpPr>
        <p:spPr>
          <a:xfrm>
            <a:off x="9937432" y="1369587"/>
            <a:ext cx="372862" cy="28745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81CB8449-AF36-4219-A40B-9F549AF2B5B4}"/>
              </a:ext>
            </a:extLst>
          </p:cNvPr>
          <p:cNvCxnSpPr>
            <a:cxnSpLocks/>
            <a:stCxn id="67" idx="0"/>
            <a:endCxn id="66" idx="5"/>
          </p:cNvCxnSpPr>
          <p:nvPr/>
        </p:nvCxnSpPr>
        <p:spPr>
          <a:xfrm flipV="1">
            <a:off x="10467049" y="1896645"/>
            <a:ext cx="10666" cy="34349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AD28B9D-1303-413A-9176-2025BB5EF891}"/>
              </a:ext>
            </a:extLst>
          </p:cNvPr>
          <p:cNvSpPr txBox="1"/>
          <p:nvPr/>
        </p:nvSpPr>
        <p:spPr>
          <a:xfrm>
            <a:off x="8380392" y="782247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Тройка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4B37764-0A3D-42A2-87D4-21DBDA4C55F7}"/>
              </a:ext>
            </a:extLst>
          </p:cNvPr>
          <p:cNvSpPr txBox="1"/>
          <p:nvPr/>
        </p:nvSpPr>
        <p:spPr>
          <a:xfrm>
            <a:off x="10140924" y="1294943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NFC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EA40423-DEF0-4755-8176-2E08DD2581CB}"/>
              </a:ext>
            </a:extLst>
          </p:cNvPr>
          <p:cNvSpPr txBox="1"/>
          <p:nvPr/>
        </p:nvSpPr>
        <p:spPr>
          <a:xfrm>
            <a:off x="9235903" y="849999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СБП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3240164-56A7-4590-98E3-77B13084CD9D}"/>
              </a:ext>
            </a:extLst>
          </p:cNvPr>
          <p:cNvSpPr txBox="1"/>
          <p:nvPr/>
        </p:nvSpPr>
        <p:spPr>
          <a:xfrm>
            <a:off x="7549582" y="1422023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Электронные кассы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2517139-1DD3-4554-98D5-2477A62AD5A8}"/>
              </a:ext>
            </a:extLst>
          </p:cNvPr>
          <p:cNvSpPr txBox="1"/>
          <p:nvPr/>
        </p:nvSpPr>
        <p:spPr>
          <a:xfrm>
            <a:off x="10538501" y="2155117"/>
            <a:ext cx="114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пополнение счета</a:t>
            </a:r>
          </a:p>
        </p:txBody>
      </p:sp>
      <p:sp>
        <p:nvSpPr>
          <p:cNvPr id="111" name="Овал 110">
            <a:hlinkClick r:id="rId21" action="ppaction://hlinksldjump"/>
            <a:extLst>
              <a:ext uri="{FF2B5EF4-FFF2-40B4-BE49-F238E27FC236}">
                <a16:creationId xmlns:a16="http://schemas.microsoft.com/office/drawing/2014/main" id="{24B84FD0-645A-42AD-BC2A-596E80EA938D}"/>
              </a:ext>
            </a:extLst>
          </p:cNvPr>
          <p:cNvSpPr/>
          <p:nvPr/>
        </p:nvSpPr>
        <p:spPr>
          <a:xfrm>
            <a:off x="10061554" y="2419219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12" name="Овал 111">
            <a:hlinkClick r:id="rId22" action="ppaction://hlinksldjump"/>
            <a:extLst>
              <a:ext uri="{FF2B5EF4-FFF2-40B4-BE49-F238E27FC236}">
                <a16:creationId xmlns:a16="http://schemas.microsoft.com/office/drawing/2014/main" id="{3866E47A-6BFA-4DA5-95D2-C9959B15D5B6}"/>
              </a:ext>
            </a:extLst>
          </p:cNvPr>
          <p:cNvSpPr/>
          <p:nvPr/>
        </p:nvSpPr>
        <p:spPr>
          <a:xfrm>
            <a:off x="9458512" y="2992403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13" name="Овал 112">
            <a:hlinkClick r:id="rId23" action="ppaction://hlinksldjump"/>
            <a:extLst>
              <a:ext uri="{FF2B5EF4-FFF2-40B4-BE49-F238E27FC236}">
                <a16:creationId xmlns:a16="http://schemas.microsoft.com/office/drawing/2014/main" id="{12A029CF-5091-41E7-A9B0-783809835738}"/>
              </a:ext>
            </a:extLst>
          </p:cNvPr>
          <p:cNvSpPr/>
          <p:nvPr/>
        </p:nvSpPr>
        <p:spPr>
          <a:xfrm>
            <a:off x="8852023" y="3612547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14" name="Овал 113">
            <a:hlinkClick r:id="rId24" action="ppaction://hlinksldjump"/>
            <a:extLst>
              <a:ext uri="{FF2B5EF4-FFF2-40B4-BE49-F238E27FC236}">
                <a16:creationId xmlns:a16="http://schemas.microsoft.com/office/drawing/2014/main" id="{3FCE40EE-7347-4CAA-B0C3-1EA29BD71AD0}"/>
              </a:ext>
            </a:extLst>
          </p:cNvPr>
          <p:cNvSpPr/>
          <p:nvPr/>
        </p:nvSpPr>
        <p:spPr>
          <a:xfrm>
            <a:off x="8397562" y="4123137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15" name="Овал 114">
            <a:hlinkClick r:id="rId25" action="ppaction://hlinksldjump"/>
            <a:extLst>
              <a:ext uri="{FF2B5EF4-FFF2-40B4-BE49-F238E27FC236}">
                <a16:creationId xmlns:a16="http://schemas.microsoft.com/office/drawing/2014/main" id="{C4335E66-884D-4279-8007-75E9B8055E93}"/>
              </a:ext>
            </a:extLst>
          </p:cNvPr>
          <p:cNvSpPr/>
          <p:nvPr/>
        </p:nvSpPr>
        <p:spPr>
          <a:xfrm rot="1819803">
            <a:off x="7692196" y="4818980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16" name="Овал 115">
            <a:hlinkClick r:id="rId26" action="ppaction://hlinksldjump"/>
            <a:extLst>
              <a:ext uri="{FF2B5EF4-FFF2-40B4-BE49-F238E27FC236}">
                <a16:creationId xmlns:a16="http://schemas.microsoft.com/office/drawing/2014/main" id="{D091CF1B-B98E-47C2-9C24-9F9A20ADFA31}"/>
              </a:ext>
            </a:extLst>
          </p:cNvPr>
          <p:cNvSpPr/>
          <p:nvPr/>
        </p:nvSpPr>
        <p:spPr>
          <a:xfrm rot="19808100">
            <a:off x="6392884" y="5030338"/>
            <a:ext cx="322165" cy="307121"/>
          </a:xfrm>
          <a:prstGeom prst="ellipse">
            <a:avLst/>
          </a:prstGeom>
          <a:ln w="76200">
            <a:solidFill>
              <a:srgbClr val="A279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cxnSp>
        <p:nvCxnSpPr>
          <p:cNvPr id="117" name="Прямая соединительная линия 116">
            <a:extLst>
              <a:ext uri="{FF2B5EF4-FFF2-40B4-BE49-F238E27FC236}">
                <a16:creationId xmlns:a16="http://schemas.microsoft.com/office/drawing/2014/main" id="{C9D3B525-C386-4BAB-8115-1A985A61991A}"/>
              </a:ext>
            </a:extLst>
          </p:cNvPr>
          <p:cNvCxnSpPr>
            <a:cxnSpLocks/>
            <a:stCxn id="112" idx="7"/>
            <a:endCxn id="111" idx="3"/>
          </p:cNvCxnSpPr>
          <p:nvPr/>
        </p:nvCxnSpPr>
        <p:spPr>
          <a:xfrm flipV="1">
            <a:off x="9733497" y="2681363"/>
            <a:ext cx="375237" cy="356017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>
            <a:extLst>
              <a:ext uri="{FF2B5EF4-FFF2-40B4-BE49-F238E27FC236}">
                <a16:creationId xmlns:a16="http://schemas.microsoft.com/office/drawing/2014/main" id="{CF12ADF1-C929-44B4-8813-82E83324CE5A}"/>
              </a:ext>
            </a:extLst>
          </p:cNvPr>
          <p:cNvCxnSpPr>
            <a:cxnSpLocks/>
            <a:stCxn id="113" idx="7"/>
            <a:endCxn id="112" idx="3"/>
          </p:cNvCxnSpPr>
          <p:nvPr/>
        </p:nvCxnSpPr>
        <p:spPr>
          <a:xfrm flipV="1">
            <a:off x="9127008" y="3254547"/>
            <a:ext cx="378684" cy="402977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>
            <a:extLst>
              <a:ext uri="{FF2B5EF4-FFF2-40B4-BE49-F238E27FC236}">
                <a16:creationId xmlns:a16="http://schemas.microsoft.com/office/drawing/2014/main" id="{CD1245CD-9891-4A0E-A9FD-EE53505C3E4E}"/>
              </a:ext>
            </a:extLst>
          </p:cNvPr>
          <p:cNvCxnSpPr>
            <a:cxnSpLocks/>
            <a:stCxn id="114" idx="7"/>
            <a:endCxn id="113" idx="3"/>
          </p:cNvCxnSpPr>
          <p:nvPr/>
        </p:nvCxnSpPr>
        <p:spPr>
          <a:xfrm flipV="1">
            <a:off x="8672547" y="3874691"/>
            <a:ext cx="226656" cy="293423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41D57E25-1276-4943-A733-26052B7E523D}"/>
              </a:ext>
            </a:extLst>
          </p:cNvPr>
          <p:cNvCxnSpPr>
            <a:cxnSpLocks/>
            <a:stCxn id="115" idx="0"/>
            <a:endCxn id="114" idx="3"/>
          </p:cNvCxnSpPr>
          <p:nvPr/>
        </p:nvCxnSpPr>
        <p:spPr>
          <a:xfrm flipV="1">
            <a:off x="7930824" y="4385281"/>
            <a:ext cx="513918" cy="454717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>
            <a:extLst>
              <a:ext uri="{FF2B5EF4-FFF2-40B4-BE49-F238E27FC236}">
                <a16:creationId xmlns:a16="http://schemas.microsoft.com/office/drawing/2014/main" id="{62E0AAED-C1B9-4FCE-B4D9-B27DB47A9BC3}"/>
              </a:ext>
            </a:extLst>
          </p:cNvPr>
          <p:cNvCxnSpPr>
            <a:cxnSpLocks/>
            <a:stCxn id="116" idx="6"/>
            <a:endCxn id="115" idx="3"/>
          </p:cNvCxnSpPr>
          <p:nvPr/>
        </p:nvCxnSpPr>
        <p:spPr>
          <a:xfrm flipV="1">
            <a:off x="6693658" y="5008744"/>
            <a:ext cx="1006475" cy="94943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AB7D3A5-F06F-4D12-9A87-C08087E7170D}"/>
              </a:ext>
            </a:extLst>
          </p:cNvPr>
          <p:cNvSpPr txBox="1"/>
          <p:nvPr/>
        </p:nvSpPr>
        <p:spPr>
          <a:xfrm>
            <a:off x="5759662" y="4321246"/>
            <a:ext cx="1322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схемы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9351D85-DB53-4A86-8E5A-DCEC7D6FBDB5}"/>
              </a:ext>
            </a:extLst>
          </p:cNvPr>
          <p:cNvSpPr txBox="1"/>
          <p:nvPr/>
        </p:nvSpPr>
        <p:spPr>
          <a:xfrm>
            <a:off x="8532345" y="2719997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билетов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7EDF2FE-E540-4D7B-A3D7-9FA8460AC9DB}"/>
              </a:ext>
            </a:extLst>
          </p:cNvPr>
          <p:cNvSpPr txBox="1"/>
          <p:nvPr/>
        </p:nvSpPr>
        <p:spPr>
          <a:xfrm>
            <a:off x="8804536" y="3937045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Навигация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C107582-0F08-4203-B8CA-6699CDDBA67A}"/>
              </a:ext>
            </a:extLst>
          </p:cNvPr>
          <p:cNvSpPr txBox="1"/>
          <p:nvPr/>
        </p:nvSpPr>
        <p:spPr>
          <a:xfrm>
            <a:off x="7332274" y="5177364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Обратная связь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83086FE-A27A-41F3-8ABD-6719C9A5C0FB}"/>
              </a:ext>
            </a:extLst>
          </p:cNvPr>
          <p:cNvSpPr txBox="1"/>
          <p:nvPr/>
        </p:nvSpPr>
        <p:spPr>
          <a:xfrm>
            <a:off x="8257367" y="4447635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 расписание</a:t>
            </a:r>
          </a:p>
        </p:txBody>
      </p:sp>
      <p:sp>
        <p:nvSpPr>
          <p:cNvPr id="138" name="Овал 137">
            <a:hlinkClick r:id="rId27" action="ppaction://hlinksldjump"/>
            <a:extLst>
              <a:ext uri="{FF2B5EF4-FFF2-40B4-BE49-F238E27FC236}">
                <a16:creationId xmlns:a16="http://schemas.microsoft.com/office/drawing/2014/main" id="{0E41EE5D-6EFC-4223-BF29-A9B48D77E775}"/>
              </a:ext>
            </a:extLst>
          </p:cNvPr>
          <p:cNvSpPr/>
          <p:nvPr/>
        </p:nvSpPr>
        <p:spPr>
          <a:xfrm rot="18321113">
            <a:off x="3738538" y="957551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39" name="Овал 138">
            <a:hlinkClick r:id="rId28" action="ppaction://hlinksldjump"/>
            <a:extLst>
              <a:ext uri="{FF2B5EF4-FFF2-40B4-BE49-F238E27FC236}">
                <a16:creationId xmlns:a16="http://schemas.microsoft.com/office/drawing/2014/main" id="{B7039BF7-9FC8-4421-B24A-A0C233EE3B53}"/>
              </a:ext>
            </a:extLst>
          </p:cNvPr>
          <p:cNvSpPr/>
          <p:nvPr/>
        </p:nvSpPr>
        <p:spPr>
          <a:xfrm rot="20900160">
            <a:off x="3862660" y="1934246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40" name="Овал 139">
            <a:hlinkClick r:id="rId29" action="ppaction://hlinksldjump"/>
            <a:extLst>
              <a:ext uri="{FF2B5EF4-FFF2-40B4-BE49-F238E27FC236}">
                <a16:creationId xmlns:a16="http://schemas.microsoft.com/office/drawing/2014/main" id="{348BA4ED-FA13-4569-B953-8E281100F7E9}"/>
              </a:ext>
            </a:extLst>
          </p:cNvPr>
          <p:cNvSpPr/>
          <p:nvPr/>
        </p:nvSpPr>
        <p:spPr>
          <a:xfrm rot="450566">
            <a:off x="4070399" y="2870550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41" name="Овал 140">
            <a:hlinkClick r:id="rId30" action="ppaction://hlinksldjump"/>
            <a:extLst>
              <a:ext uri="{FF2B5EF4-FFF2-40B4-BE49-F238E27FC236}">
                <a16:creationId xmlns:a16="http://schemas.microsoft.com/office/drawing/2014/main" id="{98E25972-BD67-4B49-826E-D1D6F50897CC}"/>
              </a:ext>
            </a:extLst>
          </p:cNvPr>
          <p:cNvSpPr/>
          <p:nvPr/>
        </p:nvSpPr>
        <p:spPr>
          <a:xfrm>
            <a:off x="4468828" y="3575677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42" name="Овал 141">
            <a:hlinkClick r:id="rId31" action="ppaction://hlinksldjump"/>
            <a:extLst>
              <a:ext uri="{FF2B5EF4-FFF2-40B4-BE49-F238E27FC236}">
                <a16:creationId xmlns:a16="http://schemas.microsoft.com/office/drawing/2014/main" id="{B06098DC-291A-494B-974A-9E946952EDFA}"/>
              </a:ext>
            </a:extLst>
          </p:cNvPr>
          <p:cNvSpPr/>
          <p:nvPr/>
        </p:nvSpPr>
        <p:spPr>
          <a:xfrm>
            <a:off x="5119184" y="4123137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sp>
        <p:nvSpPr>
          <p:cNvPr id="143" name="Овал 142">
            <a:hlinkClick r:id="rId32" action="ppaction://hlinksldjump"/>
            <a:extLst>
              <a:ext uri="{FF2B5EF4-FFF2-40B4-BE49-F238E27FC236}">
                <a16:creationId xmlns:a16="http://schemas.microsoft.com/office/drawing/2014/main" id="{EEF6AEB8-25BB-4D7D-B54D-D07728C26168}"/>
              </a:ext>
            </a:extLst>
          </p:cNvPr>
          <p:cNvSpPr/>
          <p:nvPr/>
        </p:nvSpPr>
        <p:spPr>
          <a:xfrm>
            <a:off x="6144747" y="4786845"/>
            <a:ext cx="330516" cy="312544"/>
          </a:xfrm>
          <a:prstGeom prst="ellipse">
            <a:avLst/>
          </a:prstGeom>
          <a:ln w="762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/>
          </a:p>
        </p:txBody>
      </p:sp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5945D885-E97F-4ECB-949E-1C7FD9594F74}"/>
              </a:ext>
            </a:extLst>
          </p:cNvPr>
          <p:cNvCxnSpPr>
            <a:cxnSpLocks/>
            <a:stCxn id="138" idx="3"/>
            <a:endCxn id="139" idx="0"/>
          </p:cNvCxnSpPr>
          <p:nvPr/>
        </p:nvCxnSpPr>
        <p:spPr>
          <a:xfrm>
            <a:off x="3926310" y="1273067"/>
            <a:ext cx="70014" cy="66440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A89FFEB7-BF20-416A-BA31-D5C8730EF585}"/>
              </a:ext>
            </a:extLst>
          </p:cNvPr>
          <p:cNvCxnSpPr>
            <a:cxnSpLocks/>
            <a:stCxn id="139" idx="4"/>
            <a:endCxn id="140" idx="1"/>
          </p:cNvCxnSpPr>
          <p:nvPr/>
        </p:nvCxnSpPr>
        <p:spPr>
          <a:xfrm>
            <a:off x="4059512" y="2243563"/>
            <a:ext cx="74734" cy="65843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>
            <a:extLst>
              <a:ext uri="{FF2B5EF4-FFF2-40B4-BE49-F238E27FC236}">
                <a16:creationId xmlns:a16="http://schemas.microsoft.com/office/drawing/2014/main" id="{3F3BFB3B-4D50-432F-A897-A92B82E16456}"/>
              </a:ext>
            </a:extLst>
          </p:cNvPr>
          <p:cNvCxnSpPr>
            <a:cxnSpLocks/>
            <a:stCxn id="140" idx="4"/>
            <a:endCxn id="141" idx="1"/>
          </p:cNvCxnSpPr>
          <p:nvPr/>
        </p:nvCxnSpPr>
        <p:spPr>
          <a:xfrm>
            <a:off x="4215234" y="3181754"/>
            <a:ext cx="301997" cy="43969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1430E403-AE8D-40C8-809A-164E3E8CA569}"/>
              </a:ext>
            </a:extLst>
          </p:cNvPr>
          <p:cNvCxnSpPr>
            <a:cxnSpLocks/>
            <a:stCxn id="141" idx="5"/>
            <a:endCxn id="142" idx="1"/>
          </p:cNvCxnSpPr>
          <p:nvPr/>
        </p:nvCxnSpPr>
        <p:spPr>
          <a:xfrm>
            <a:off x="4750941" y="3842450"/>
            <a:ext cx="416646" cy="32645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92DD82F5-3C0F-478E-9EE5-397825BF2DC7}"/>
              </a:ext>
            </a:extLst>
          </p:cNvPr>
          <p:cNvCxnSpPr>
            <a:cxnSpLocks/>
            <a:stCxn id="142" idx="5"/>
            <a:endCxn id="143" idx="2"/>
          </p:cNvCxnSpPr>
          <p:nvPr/>
        </p:nvCxnSpPr>
        <p:spPr>
          <a:xfrm>
            <a:off x="5401297" y="4389910"/>
            <a:ext cx="743450" cy="55320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089141A-BF87-4C74-8E83-E92B936CDB35}"/>
              </a:ext>
            </a:extLst>
          </p:cNvPr>
          <p:cNvSpPr txBox="1"/>
          <p:nvPr/>
        </p:nvSpPr>
        <p:spPr>
          <a:xfrm>
            <a:off x="4698698" y="4476886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Реклама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258F87F-BAB7-4C72-B3C0-75E050952B8E}"/>
              </a:ext>
            </a:extLst>
          </p:cNvPr>
          <p:cNvSpPr txBox="1"/>
          <p:nvPr/>
        </p:nvSpPr>
        <p:spPr>
          <a:xfrm>
            <a:off x="3661406" y="3889399"/>
            <a:ext cx="114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уведомления о задержках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A00903-898D-44AA-97A4-B37D6D35BB58}"/>
              </a:ext>
            </a:extLst>
          </p:cNvPr>
          <p:cNvSpPr txBox="1"/>
          <p:nvPr/>
        </p:nvSpPr>
        <p:spPr>
          <a:xfrm>
            <a:off x="4232782" y="2733538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Новости и погода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9004BE9-57F5-4DED-8B8C-7190E563B75B}"/>
              </a:ext>
            </a:extLst>
          </p:cNvPr>
          <p:cNvSpPr txBox="1"/>
          <p:nvPr/>
        </p:nvSpPr>
        <p:spPr>
          <a:xfrm>
            <a:off x="4105659" y="1934577"/>
            <a:ext cx="1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Развлечения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EBB74A1-6F33-49F9-A0F2-DA2FD10B3554}"/>
              </a:ext>
            </a:extLst>
          </p:cNvPr>
          <p:cNvSpPr txBox="1"/>
          <p:nvPr/>
        </p:nvSpPr>
        <p:spPr>
          <a:xfrm>
            <a:off x="986364" y="4782301"/>
            <a:ext cx="101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Электрабли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A324A97-A0A1-46EC-A110-0FA83E3A5D85}"/>
              </a:ext>
            </a:extLst>
          </p:cNvPr>
          <p:cNvSpPr txBox="1"/>
          <p:nvPr/>
        </p:nvSpPr>
        <p:spPr>
          <a:xfrm>
            <a:off x="6362051" y="3692641"/>
            <a:ext cx="1147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Досмотровые мероприятия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689BABA-A5D4-4904-B90B-5EAE0EFED495}"/>
              </a:ext>
            </a:extLst>
          </p:cNvPr>
          <p:cNvSpPr txBox="1"/>
          <p:nvPr/>
        </p:nvSpPr>
        <p:spPr>
          <a:xfrm>
            <a:off x="6240738" y="2986509"/>
            <a:ext cx="1433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Видеонаблюдение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EB7A6F-112C-4E6A-9382-9864CA0DBFDC}"/>
              </a:ext>
            </a:extLst>
          </p:cNvPr>
          <p:cNvSpPr txBox="1"/>
          <p:nvPr/>
        </p:nvSpPr>
        <p:spPr>
          <a:xfrm>
            <a:off x="2362024" y="1191190"/>
            <a:ext cx="129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Беспилотный транспорт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B103B3A-8ED4-41AC-B4E0-C93F23F7FEC8}"/>
              </a:ext>
            </a:extLst>
          </p:cNvPr>
          <p:cNvSpPr txBox="1"/>
          <p:nvPr/>
        </p:nvSpPr>
        <p:spPr>
          <a:xfrm>
            <a:off x="4006029" y="951075"/>
            <a:ext cx="98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дисплеи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0226CED-B953-4426-8BF4-2DE0DB43AECA}"/>
              </a:ext>
            </a:extLst>
          </p:cNvPr>
          <p:cNvSpPr txBox="1"/>
          <p:nvPr/>
        </p:nvSpPr>
        <p:spPr>
          <a:xfrm>
            <a:off x="6038140" y="5343245"/>
            <a:ext cx="128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Схемы транспорта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B53FDC0-9D39-4F02-AAF9-BED4CAD70228}"/>
              </a:ext>
            </a:extLst>
          </p:cNvPr>
          <p:cNvSpPr txBox="1"/>
          <p:nvPr/>
        </p:nvSpPr>
        <p:spPr>
          <a:xfrm>
            <a:off x="8931177" y="1985738"/>
            <a:ext cx="126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Пополнение транспортного счета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9E9AEEC-FCFD-4866-8B51-C3CFE7E887BA}"/>
              </a:ext>
            </a:extLst>
          </p:cNvPr>
          <p:cNvSpPr txBox="1"/>
          <p:nvPr/>
        </p:nvSpPr>
        <p:spPr>
          <a:xfrm>
            <a:off x="6297792" y="1551015"/>
            <a:ext cx="147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Биометрическая идентификация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BB7A4EE-20E9-4B05-8FC9-6F4FC4BF6807}"/>
              </a:ext>
            </a:extLst>
          </p:cNvPr>
          <p:cNvSpPr txBox="1"/>
          <p:nvPr/>
        </p:nvSpPr>
        <p:spPr>
          <a:xfrm>
            <a:off x="6469847" y="714726"/>
            <a:ext cx="1241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Оплата по лицу</a:t>
            </a:r>
          </a:p>
        </p:txBody>
      </p:sp>
      <p:cxnSp>
        <p:nvCxnSpPr>
          <p:cNvPr id="260" name="Прямая соединительная линия 259">
            <a:extLst>
              <a:ext uri="{FF2B5EF4-FFF2-40B4-BE49-F238E27FC236}">
                <a16:creationId xmlns:a16="http://schemas.microsoft.com/office/drawing/2014/main" id="{A2661F51-18A8-41BC-84A8-C77FAE90D4C4}"/>
              </a:ext>
            </a:extLst>
          </p:cNvPr>
          <p:cNvCxnSpPr>
            <a:cxnSpLocks/>
          </p:cNvCxnSpPr>
          <p:nvPr/>
        </p:nvCxnSpPr>
        <p:spPr>
          <a:xfrm flipH="1">
            <a:off x="720751" y="5461461"/>
            <a:ext cx="765412" cy="218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>
            <a:extLst>
              <a:ext uri="{FF2B5EF4-FFF2-40B4-BE49-F238E27FC236}">
                <a16:creationId xmlns:a16="http://schemas.microsoft.com/office/drawing/2014/main" id="{43B3DA53-B831-4196-A12D-83584C2893BF}"/>
              </a:ext>
            </a:extLst>
          </p:cNvPr>
          <p:cNvCxnSpPr>
            <a:cxnSpLocks/>
          </p:cNvCxnSpPr>
          <p:nvPr/>
        </p:nvCxnSpPr>
        <p:spPr>
          <a:xfrm>
            <a:off x="720751" y="5822155"/>
            <a:ext cx="7654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Прямая соединительная линия 265">
            <a:extLst>
              <a:ext uri="{FF2B5EF4-FFF2-40B4-BE49-F238E27FC236}">
                <a16:creationId xmlns:a16="http://schemas.microsoft.com/office/drawing/2014/main" id="{D6222446-1A60-46C1-AA75-183EBE85208D}"/>
              </a:ext>
            </a:extLst>
          </p:cNvPr>
          <p:cNvCxnSpPr>
            <a:cxnSpLocks/>
          </p:cNvCxnSpPr>
          <p:nvPr/>
        </p:nvCxnSpPr>
        <p:spPr>
          <a:xfrm>
            <a:off x="722586" y="6224317"/>
            <a:ext cx="763577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>
            <a:extLst>
              <a:ext uri="{FF2B5EF4-FFF2-40B4-BE49-F238E27FC236}">
                <a16:creationId xmlns:a16="http://schemas.microsoft.com/office/drawing/2014/main" id="{1F85C03B-02BC-4910-94E4-03105FB77E1F}"/>
              </a:ext>
            </a:extLst>
          </p:cNvPr>
          <p:cNvCxnSpPr>
            <a:cxnSpLocks/>
          </p:cNvCxnSpPr>
          <p:nvPr/>
        </p:nvCxnSpPr>
        <p:spPr>
          <a:xfrm>
            <a:off x="738550" y="6636252"/>
            <a:ext cx="765412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>
            <a:extLst>
              <a:ext uri="{FF2B5EF4-FFF2-40B4-BE49-F238E27FC236}">
                <a16:creationId xmlns:a16="http://schemas.microsoft.com/office/drawing/2014/main" id="{2833F90C-826D-4634-92B5-826E67E0582D}"/>
              </a:ext>
            </a:extLst>
          </p:cNvPr>
          <p:cNvCxnSpPr>
            <a:cxnSpLocks/>
          </p:cNvCxnSpPr>
          <p:nvPr/>
        </p:nvCxnSpPr>
        <p:spPr>
          <a:xfrm>
            <a:off x="3477495" y="5493066"/>
            <a:ext cx="713965" cy="0"/>
          </a:xfrm>
          <a:prstGeom prst="line">
            <a:avLst/>
          </a:prstGeom>
          <a:ln w="57150">
            <a:solidFill>
              <a:srgbClr val="A279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Прямая соединительная линия 273">
            <a:extLst>
              <a:ext uri="{FF2B5EF4-FFF2-40B4-BE49-F238E27FC236}">
                <a16:creationId xmlns:a16="http://schemas.microsoft.com/office/drawing/2014/main" id="{82767836-804F-47B2-B4F7-64513C5E7F55}"/>
              </a:ext>
            </a:extLst>
          </p:cNvPr>
          <p:cNvCxnSpPr>
            <a:cxnSpLocks/>
          </p:cNvCxnSpPr>
          <p:nvPr/>
        </p:nvCxnSpPr>
        <p:spPr>
          <a:xfrm flipH="1">
            <a:off x="3479374" y="5993485"/>
            <a:ext cx="72641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4AC407B7-FB70-427A-81B1-68015FD01970}"/>
              </a:ext>
            </a:extLst>
          </p:cNvPr>
          <p:cNvSpPr txBox="1"/>
          <p:nvPr/>
        </p:nvSpPr>
        <p:spPr>
          <a:xfrm>
            <a:off x="1496559" y="5300813"/>
            <a:ext cx="192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технологии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FDE77E8-8D25-48B5-91B6-53AA7D3CCF89}"/>
              </a:ext>
            </a:extLst>
          </p:cNvPr>
          <p:cNvSpPr txBox="1"/>
          <p:nvPr/>
        </p:nvSpPr>
        <p:spPr>
          <a:xfrm>
            <a:off x="1434429" y="5575908"/>
            <a:ext cx="192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Инновационные транспортные проекты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D83C873-3A52-43D7-A33C-12ACE9FA6736}"/>
              </a:ext>
            </a:extLst>
          </p:cNvPr>
          <p:cNvSpPr txBox="1"/>
          <p:nvPr/>
        </p:nvSpPr>
        <p:spPr>
          <a:xfrm>
            <a:off x="1496559" y="5993485"/>
            <a:ext cx="180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Электронные платежные средства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E719870B-5C25-482C-9FBE-90FE6846AEEF}"/>
              </a:ext>
            </a:extLst>
          </p:cNvPr>
          <p:cNvSpPr txBox="1"/>
          <p:nvPr/>
        </p:nvSpPr>
        <p:spPr>
          <a:xfrm>
            <a:off x="1503962" y="6491476"/>
            <a:ext cx="2213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 в транспорте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FFBF239-EC56-467F-A851-475C1F03A34D}"/>
              </a:ext>
            </a:extLst>
          </p:cNvPr>
          <p:cNvSpPr txBox="1"/>
          <p:nvPr/>
        </p:nvSpPr>
        <p:spPr>
          <a:xfrm>
            <a:off x="4262130" y="5854836"/>
            <a:ext cx="192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Мобильные приложения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8EA74BC-18C8-4849-9EE2-FC523FCEC425}"/>
              </a:ext>
            </a:extLst>
          </p:cNvPr>
          <p:cNvSpPr txBox="1"/>
          <p:nvPr/>
        </p:nvSpPr>
        <p:spPr>
          <a:xfrm>
            <a:off x="4239786" y="5268408"/>
            <a:ext cx="192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b="1" dirty="0">
                <a:solidFill>
                  <a:srgbClr val="A27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Интерактивные информационные табло</a:t>
            </a:r>
          </a:p>
        </p:txBody>
      </p:sp>
    </p:spTree>
    <p:extLst>
      <p:ext uri="{BB962C8B-B14F-4D97-AF65-F5344CB8AC3E}">
        <p14:creationId xmlns:p14="http://schemas.microsoft.com/office/powerpoint/2010/main" val="74879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Электробусы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58156"/>
            <a:ext cx="50034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	В Москве с 2018 года работает новый вид наземного городского транспорта – электробус. Это инновационный </a:t>
            </a:r>
            <a:r>
              <a:rPr lang="ru-RU" dirty="0" err="1"/>
              <a:t>траспорт</a:t>
            </a:r>
            <a:r>
              <a:rPr lang="ru-RU" dirty="0"/>
              <a:t>, который не привязан к контактной сети, заряжается на конечных остановках и в парках. Электробусы </a:t>
            </a:r>
            <a:r>
              <a:rPr lang="ru-RU" dirty="0" err="1"/>
              <a:t>низкопольные</a:t>
            </a:r>
            <a:r>
              <a:rPr lang="ru-RU" dirty="0"/>
              <a:t>, с климат-контролем, USB-зарядками и информационными экранами.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C22D79-AC71-45E3-B6BC-04F36DA0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883" y="1514936"/>
            <a:ext cx="6166130" cy="41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69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Электрабли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189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	Это новый вид речного городского общественного транспорта. Речные маршруты связывают Киевский вокзал с причалом Сердце Столицы и ЗИЛ с Печатниками. </a:t>
            </a:r>
            <a:r>
              <a:rPr lang="ru-RU" dirty="0" err="1"/>
              <a:t>Электросуда</a:t>
            </a:r>
            <a:r>
              <a:rPr lang="ru-RU" dirty="0"/>
              <a:t> созданы по российским технологиям и имеют экологичные характеристики. Запуск электрических судов является уникальным проектом для России и одним из самых инновационных в мире.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79F9656-3AE9-4C3E-B316-E779AC8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667" y="2198595"/>
            <a:ext cx="4863579" cy="273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25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Цифровые дисплеи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52680"/>
            <a:ext cx="526366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	Цифровые дисплеи – это устройства, использующие технологии отображения информации в цифровой форме. Цифровые дисплеи широко применяются в различных областях, таких как реклама, информационные системы, образование, торговля, транспорт и другие.</a:t>
            </a:r>
          </a:p>
          <a:p>
            <a:pPr marL="0" indent="0">
              <a:buNone/>
            </a:pPr>
            <a:r>
              <a:rPr lang="ru-RU" dirty="0"/>
              <a:t>	Цифровые дисплеи в Московском транспорте используются для рекламы, развлечения, новостей…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9ACAC92-9862-4D9B-A9A2-5A1EB3BD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99" y="2350412"/>
            <a:ext cx="4966901" cy="27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3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Развлечения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492" y="1690688"/>
            <a:ext cx="7699131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	В городском транспорте Москвы на цифровых дисплеях можно часто увидеть различный развлекательный контент. На дисплеях можно увидеть короткие видеоролики, клипы, музыкальные видео и другие виды развлекательного контента.</a:t>
            </a:r>
          </a:p>
          <a:p>
            <a:pPr marL="0" indent="0">
              <a:buNone/>
            </a:pPr>
            <a:r>
              <a:rPr lang="ru-RU" dirty="0"/>
              <a:t>	В целом, развлекательный контент на цифровых дисплеях в городском транспорте Москвы призван сделать поездку более увлекательной и интересной для пассажиров, а также предоставить им дополнительную информацию и развлечения во время путешествия.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9937D5B9-F855-4FB6-AC2A-F45A0820A849}"/>
              </a:ext>
            </a:extLst>
          </p:cNvPr>
          <p:cNvSpPr txBox="1">
            <a:spLocks/>
          </p:cNvSpPr>
          <p:nvPr/>
        </p:nvSpPr>
        <p:spPr>
          <a:xfrm>
            <a:off x="838200" y="1452680"/>
            <a:ext cx="5263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	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9D0B0F3-45EE-4DFB-89B8-34A7298A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23" y="2373405"/>
            <a:ext cx="4018317" cy="30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5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Новости и погода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На цифровых дисплеях в транспорте показывают погоду, а также различные новости, чтобы повысить заинтересованность пассажиров мировыми, государственными и городскими событиями и увеличить общую осведомленность населения о происходящих событиях.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8C6BBBF-00C8-4EC2-BBBC-3744E29A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76" y="3510937"/>
            <a:ext cx="3779090" cy="28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100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Цифровые уведомления о задержках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На цифровых дисплеях МЦД указывают время опоздания электрички, чтобы пассажиры знали о задержки поезда. Эти объявления также дублируются аудиосообщениями.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5A856F2-D1A6-4665-869E-1B0E1A970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41" y="3237211"/>
            <a:ext cx="6080312" cy="319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4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Реклама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90488" y="1824421"/>
            <a:ext cx="58674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На цифровых дисплеях в общественном транспорте кроме прочего контента показывают рекламу. Каждый день транспортом пользуется много людей, что создает повышенный спрос для рекламодателей.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F3C1AE9-C765-4EDF-A69C-2888012C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0" y="1603935"/>
            <a:ext cx="5475194" cy="36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8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Интерактивные схемы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579999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В новых поездах Москва-2020, 2022 есть экраны, на которых изображена карта метро. На этой карте можно выбрать начальную и конечную точки маршрута и посмотреть наиболее оптимистичный вариант поездки и ее продолжительность.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19A6D60-6A7A-4C3F-80DA-43186CA2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276" y="2249861"/>
            <a:ext cx="4988859" cy="280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Биометрическая идентификация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5479"/>
            <a:ext cx="10515600" cy="50059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	Биометрическая идентификация – это метод идентификации личности на основе уникальных физиологических или поведенческих характеристик человека. Такие характеристики включают в себя отпечатки пальцев, сканирование сетчатки глаза, распознавание лица, голоса, структуры рук и другие.</a:t>
            </a:r>
          </a:p>
          <a:p>
            <a:pPr marL="0" indent="0">
              <a:buNone/>
            </a:pPr>
            <a:r>
              <a:rPr lang="ru-RU" dirty="0"/>
              <a:t>	Преимущества биометрической идентификации является ее надежность, удобство использования. Эта система повышает безопасность и позволяет точно идентифицировать личность человека. </a:t>
            </a:r>
          </a:p>
          <a:p>
            <a:pPr marL="0" indent="0">
              <a:buNone/>
            </a:pPr>
            <a:r>
              <a:rPr lang="ru-RU" dirty="0"/>
              <a:t>	Однако существуют ограничения биометрической идентификации, такие как возможность сбоя системы из-за изменений в физиологических характеристиках или возможность нарушения конфиденциальности данных.</a:t>
            </a:r>
          </a:p>
          <a:p>
            <a:pPr marL="0" indent="0">
              <a:buNone/>
            </a:pPr>
            <a:r>
              <a:rPr lang="ru-RU" dirty="0"/>
              <a:t>	Биометрическая идентификация широко используется в сфере безопасности, контроля доступа, платежных системах, медицине, государственных учреждениях и других областях, где необходима точная и надежная идентификация личности.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7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Система экстренного вызова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9941" y="163736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	В Московском общественном транспорте существует система экстренного вызова для обеспечения безопасности пассажиров и оперативного реагирования на чрезвычайные ситуации. </a:t>
            </a:r>
          </a:p>
          <a:p>
            <a:pPr marL="0" indent="0">
              <a:buNone/>
            </a:pPr>
            <a:r>
              <a:rPr lang="ru-RU" dirty="0"/>
              <a:t>	В автобусах и трамваях система экстренного вызова включает кнопку тревоги, расположенную рядом с водителем. В случае возникновения чрезвычайной ситуации или угрозы для безопасности пассажиров, любой из пассажиров может нажать на кнопку тревоги. Этот сигнал активирует механизмы безопасности и позволяет оперативно принять меры.</a:t>
            </a:r>
          </a:p>
          <a:p>
            <a:pPr marL="0" indent="0">
              <a:buNone/>
            </a:pPr>
            <a:r>
              <a:rPr lang="ru-RU" dirty="0"/>
              <a:t>В метро Москвы также существует схожая система экстренного вызова, которая включает кнопки тревоги на станциях и в поездах. Благодаря этим кнопкам пассажиры могут сообщить о проблеме или инциденте и вызвать помощь сотрудников метрополитена.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29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Wi</a:t>
            </a:r>
            <a:r>
              <a:rPr lang="ru-RU" b="1" dirty="0"/>
              <a:t>-</a:t>
            </a:r>
            <a:r>
              <a:rPr lang="en-GB" b="1" dirty="0"/>
              <a:t>Fi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1781" y="1825625"/>
            <a:ext cx="59641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В Москве предоставляется бесплатный </a:t>
            </a:r>
            <a:r>
              <a:rPr lang="ru-RU" dirty="0" err="1"/>
              <a:t>Wi</a:t>
            </a:r>
            <a:r>
              <a:rPr lang="ru-RU" dirty="0"/>
              <a:t>-Fi в некоторых видах общественного транспорта. Например, в метро Москвы и в автобусах и электробусах установлены точки доступа </a:t>
            </a:r>
            <a:r>
              <a:rPr lang="ru-RU" dirty="0" err="1"/>
              <a:t>Wi</a:t>
            </a:r>
            <a:r>
              <a:rPr lang="ru-RU" dirty="0"/>
              <a:t>-Fi. Для использования этой услуги обычно необходимо подключиться к сети и принять условия пользования.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A4058-E572-4E33-845A-DF2EC1EA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3" y="78889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5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Видеонаблюдение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Видеонаблюдение в транспорте – это система наблюдения, которая использует видеокамеры для записи и мониторинга дорожного движения, пассажиров и общей безопасности на транспортных средствах, включая автобусы, поезда, трамваи, метро, такси и другие.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6F77035-74AD-4B1C-B516-2B762403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82" y="3566459"/>
            <a:ext cx="3901888" cy="29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3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Досмотровые мероприятия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Досмотровые мероприятия в общественном транспорте – это процедуры проверки пассажиров, их багажа и личных вещей на предмет незаконных или опасных предметов. Досмотры могут проводиться как случайно, так и по плану, с целью обеспечения безопасности пассажиров и предотвращения возможных инцидентов.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FF7E517-0EC6-4848-8DC7-7814BFC07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21" y="3838784"/>
            <a:ext cx="3976221" cy="265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Оплата по лицу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Это способ для полностью бесконтактной оплаты проезда. Чтобы использовать сервис, нужно пройти регистрацию в мобильном приложении «Метро Москвы»‎, привязать фотографию своего лица, банковскую карту со средствами для оплаты проезда.</a:t>
            </a:r>
          </a:p>
          <a:p>
            <a:pPr marL="0" indent="0">
              <a:buNone/>
            </a:pPr>
            <a:r>
              <a:rPr lang="ru-RU" dirty="0"/>
              <a:t>	Для оплаты проезда по лицу нужно встать на специальный черный стикер перед турникетом и посмотреть в установленную на турникете камеру. Створки откроются, а деньги за проезд спишутся с привязанной банковской карты.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4C6C448-D223-47EE-A8C7-F5A33720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70" y="4844384"/>
            <a:ext cx="2531502" cy="16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8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Электронные кассы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775" y="1572286"/>
            <a:ext cx="1157922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С 2018 года в Московском транспорте начали внедрять электронные кассы для оплаты проезда. Эти кассы позволяют пассажирам оплачивать проезд с помощью банковских карт, а также использовать различные электронные кошельки и платежные сервисы. Электронные кассы находятся на всех станциях метро, а также на автобусных и трамвайных остановках.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AutoShape 2" descr="https://gameinside.ua/wp-content/uploads/2022/01/av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gameinside.ua/wp-content/uploads/2022/01/avp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2413BF9-7D4C-47B9-B4F1-F67D113D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24" y="3777130"/>
            <a:ext cx="37338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04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cs typeface="Times New Roman" panose="02020603050405020304" pitchFamily="18" charset="0"/>
              </a:rPr>
              <a:t>Тройка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6836" y="14558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«Тройка» — это электронная транспортная карта города Москвы с возможностью пополнения и использования на любом виде общественного транспорта.</a:t>
            </a:r>
          </a:p>
          <a:p>
            <a:pPr marL="0" indent="0">
              <a:buNone/>
            </a:pPr>
            <a:r>
              <a:rPr lang="ru-RU" dirty="0"/>
              <a:t>	Существуют альтернативные варианты оплаты проезда с функционалом карты «Тройка» в виде брелоков, браслетов, жетонов, вкладышей и наклеек.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91C5726-47E5-4631-875D-9F1EAC63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36" y="3764398"/>
            <a:ext cx="4194362" cy="259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4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NFC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5811" y="13885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Оплатить проезд в общественном транспорте можно приложив к турникету мобильный телефон с поддержкой технологии NFC.</a:t>
            </a:r>
          </a:p>
          <a:p>
            <a:pPr marL="0" indent="0">
              <a:buNone/>
            </a:pPr>
            <a:r>
              <a:rPr lang="ru-RU" dirty="0"/>
              <a:t>	NFC – это технология, которая дает возможность обмена данными между устройствами, находящимися на расстоянии до 10 см.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5C91B7E-C9B8-4736-8792-879AE9A3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579" y="3678797"/>
            <a:ext cx="4224018" cy="28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13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F2872-1DC8-48A7-BC58-54CB77A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Онлайн пополнение счета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15B5C8-BE07-410C-8AF5-BFCF7525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348" y="1476001"/>
            <a:ext cx="669215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Карту Тройку можно пополнить онлайн с помощью приложения «Метро Москвы» и «Московский транспорт». Также с помощью приложения «ЦППК» можно покупать билеты на МЦД и другие пригодные поезда.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8D3E649-CCC8-4EAC-9B60-0087F7E2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70" y="931770"/>
            <a:ext cx="3710758" cy="56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F78C8577-449E-4F37-B942-0E7BDD9B63FC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782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56AB7-D96B-479C-B759-9DE5C3DE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СБП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A9578B-3EB9-4BCD-AFD2-0EB3FB7C9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53" y="1509620"/>
            <a:ext cx="70417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СБП (система быстрых платежей) позволяет переводить деньги другим людям по номеру телефона, а оплачивать товары и услуги — по QR-коду</a:t>
            </a:r>
          </a:p>
          <a:p>
            <a:pPr marL="0" indent="0">
              <a:buNone/>
            </a:pPr>
            <a:r>
              <a:rPr lang="ru-RU" dirty="0"/>
              <a:t>В середине 2023 года внедрена оплата проезда по СБП на наземном транспорте. В первой половине 2023 года добавлено пополнение по СБП карты "Тройка" и социальных карт в мобильные приложения транспортного комплекса.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EDCD6F4-11AE-4715-A428-FEA9D2C6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2345335"/>
            <a:ext cx="4128247" cy="21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C05904B5-78DF-4DF2-8EC9-83F74134093C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1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C98DE-18C2-45CD-8A02-6DEFD350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Пополнение транспортного счета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B25E2F-4EF2-45B6-864E-4848E1D0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 помощью мобильно приложения «Метро Москвы» можно пополнить или купить абонемент и записать на карту «Тройка» или социальную карту москвича. 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7C21E82-3BC4-44F9-A248-960C061E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648" y="2838450"/>
            <a:ext cx="4143375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89AA0575-271E-40D1-A513-92990CE5297D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646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7906F9-64B4-4CBA-BD46-2694C265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Покупка билетов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263716-3245-4478-B3BC-3C02F22F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С помощью приложения «ЦППК» можно покупать билеты на МЦД, а также пригородные электрички. С помощью приложения «Метро Москвы» можно приобретать билеты на междугородние автобусы. 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5194FC3-0B60-41A5-8AA8-8EF40D32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82" y="3248484"/>
            <a:ext cx="4818530" cy="33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20BE3E61-4C44-4DCC-B4DD-0A58A94C324E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62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Технология беспилотного управления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218" y="1493099"/>
            <a:ext cx="7987146" cy="51432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	Технология беспилотного управления представляет собой систему, способную управлять транспортным средством без участия человека. Эта технология активно развивается и применяется в различных областях, таких как автомобильная промышленность, авиация, мореплавание, железнодорожный транспорт, робототехника и другие.</a:t>
            </a:r>
          </a:p>
          <a:p>
            <a:pPr marL="0" indent="0">
              <a:buNone/>
            </a:pPr>
            <a:r>
              <a:rPr lang="ru-RU" dirty="0"/>
              <a:t>	Основные компоненты системы беспилотного управления включают в себя датчики для сбора информации об окружающей среде, систему обработки данных для анализа и принятия решений на основе полученной информации, а также исполнительные механизмы для реализации принятых решений.</a:t>
            </a:r>
          </a:p>
          <a:p>
            <a:pPr marL="0" indent="0">
              <a:buNone/>
            </a:pPr>
            <a:r>
              <a:rPr lang="ru-RU" dirty="0"/>
              <a:t>	Преимущества технологии беспилотного управления включают повышение безопасности, увеличение эффективности, снижение затрат на обслуживание и эксплуатацию, а также возможность создания новых сервисов и услуг.</a:t>
            </a:r>
          </a:p>
          <a:p>
            <a:pPr marL="0" indent="0">
              <a:buNone/>
            </a:pPr>
            <a:r>
              <a:rPr lang="ru-RU" dirty="0"/>
              <a:t>	Среди недостатков данной технологии можно выделить правовые аспекты, этические вопросы, кибербезопасность и доверие общества к автономным системам.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https://appleinsider.ru/wp-content/uploads/2017/04/25-best-ar-apps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942" y="-12341321"/>
            <a:ext cx="5221177" cy="34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4EE7F7-A68F-4248-AF96-4A4025D5C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091" y="2790174"/>
            <a:ext cx="2867891" cy="17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77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F119-3977-4CC8-94A6-1CA3FD7F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Навигация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CC7B2F-002C-4A3A-8144-78775B6DF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 мобильном приложении «Московский транспорт» имеется система навигации, в которой можно отследить свое местоположение, ввести начальную и конечную точку маршрута.  Система задаст сам маршрут и время его прохождения, а также в приложении можно посмотреть расписание транспорта.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00BF943-6956-410A-9D51-0D5E82C6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857711"/>
            <a:ext cx="4947957" cy="28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B873806B-435B-4ED9-B038-7778A8CB2B35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65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54698-9CBC-4968-B397-C83671CC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Онлайн расписание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53CB90-71CD-48C7-8EC2-B3A5FC24E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 приложении «Метро Москвы» отображается время до прибытия поезда метро. В приложении «Московский транспорт» можно посмотреть актуальное расписание автобусов, электробусов, </a:t>
            </a:r>
            <a:r>
              <a:rPr lang="ru-RU" dirty="0" err="1"/>
              <a:t>электраблей</a:t>
            </a:r>
            <a:r>
              <a:rPr lang="ru-RU" dirty="0"/>
              <a:t>, а также увидеть сам транспорт на карте. 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2D9316A-4727-45A2-B70B-B4ED63A7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41" y="3995036"/>
            <a:ext cx="7241241" cy="24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08FEB5D4-9AED-4FE0-88DB-F74BFEFEE154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221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2550A-8DEE-4853-9DFE-0562F479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C699EE-1186-42A1-B76A-D83E9B04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В транспортном комплексе Москвы пассажиры могут отправлять свои комментарии, отзывы, жалобы и предложения через приложение для улучшения качества обслуживания и работы системы транспорта. 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FC92A27-DAE5-4243-AAB6-F2542270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77" y="3189475"/>
            <a:ext cx="2987488" cy="29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ACFD48FC-701F-464B-88AC-1187BBE00EA7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92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6AB05-F8E1-4AFD-A05C-218EB58C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Схемы транспорта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6D717-34A9-4AAD-9D60-A15CA9EAD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В мобильном приложении «Метро Москвы» имеется интерактивная схема метро, с помощью которой пользователь можно составить наиболее рациональный для себя маршрут и посмотреть его время прохождения.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D0B527D-0416-4689-A5EA-FBA6ACED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28" y="2807220"/>
            <a:ext cx="3994243" cy="347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47D3463D-0C55-48D8-80AA-5ADE7F0176C1}"/>
              </a:ext>
            </a:extLst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3">
            <a:hlinkClick r:id="rId3" action="ppaction://hlinksldjump"/>
            <a:extLst>
              <a:ext uri="{FF2B5EF4-FFF2-40B4-BE49-F238E27FC236}">
                <a16:creationId xmlns:a16="http://schemas.microsoft.com/office/drawing/2014/main" id="{E4230D70-9867-4FB8-9AF2-7957078B4454}"/>
              </a:ext>
            </a:extLst>
          </p:cNvPr>
          <p:cNvSpPr/>
          <p:nvPr/>
        </p:nvSpPr>
        <p:spPr>
          <a:xfrm>
            <a:off x="10980730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29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Интерактивный контент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47" y="1381872"/>
            <a:ext cx="7559488" cy="528114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	Интерактивный контент в общественном транспорте представляет собой различные формы информации, развлечений или образовательных материалов, доступных пассажирам во время их поездки. </a:t>
            </a:r>
          </a:p>
          <a:p>
            <a:pPr marL="0" indent="0">
              <a:buNone/>
            </a:pPr>
            <a:r>
              <a:rPr lang="ru-RU" dirty="0"/>
              <a:t>Преимущества интерактивного контента в общественном транспорте:</a:t>
            </a:r>
          </a:p>
          <a:p>
            <a:pPr marL="0" indent="0">
              <a:buNone/>
            </a:pPr>
            <a:r>
              <a:rPr lang="ru-RU" dirty="0"/>
              <a:t>1. Интерактивные элементы могут предложить пассажирам разнообразные способы проведения времени во время поездки, что делает поездкой более приятной.</a:t>
            </a:r>
          </a:p>
          <a:p>
            <a:pPr marL="0" indent="0">
              <a:buNone/>
            </a:pPr>
            <a:r>
              <a:rPr lang="ru-RU" dirty="0"/>
              <a:t>2. С помощью интерактивного контента можно предоставлять пассажирам актуальную информацию о расписании движения транспорта, маршрутах, достопримечательностях и других полезных данных.</a:t>
            </a:r>
          </a:p>
          <a:p>
            <a:pPr marL="0" indent="0">
              <a:buNone/>
            </a:pPr>
            <a:r>
              <a:rPr lang="ru-RU" dirty="0"/>
              <a:t>3. Интерактивный контент может использоваться для развлечения пассажиров или предоставления им образовательного материала.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F4415-6501-4EF3-8BA1-F2BD38885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22" y="847164"/>
            <a:ext cx="4305091" cy="28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7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Центры управления транспортом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3754" y="1526241"/>
            <a:ext cx="8138746" cy="50152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	В Москве существует несколько центров управления транспортом, которые отвечают за координацию и контроль различных видов транспорта в городе. Наиболее известные из них следующие:</a:t>
            </a:r>
          </a:p>
          <a:p>
            <a:pPr marL="0" indent="0">
              <a:buNone/>
            </a:pPr>
            <a:r>
              <a:rPr lang="ru-RU" dirty="0"/>
              <a:t>1. Единый диспетчерский центр московского метрополитена - ответственен за оперативное управление движением поездов метро и трамваев, контроль за безопасностью пассажиров и персонала, а также своевременное реагирование на чрезвычайные ситуации.</a:t>
            </a:r>
          </a:p>
          <a:p>
            <a:pPr marL="0" indent="0">
              <a:buNone/>
            </a:pPr>
            <a:r>
              <a:rPr lang="ru-RU" dirty="0"/>
              <a:t>2. Центр организации дорожного движения (ЦОДД) - координирует работу светофоров, регулирует потоки на улицах города с целью обеспечения безопасности и эффективности движения транспорта.</a:t>
            </a:r>
          </a:p>
          <a:p>
            <a:pPr marL="0" indent="0">
              <a:buNone/>
            </a:pPr>
            <a:r>
              <a:rPr lang="ru-RU" dirty="0"/>
              <a:t>3. Служба управления наземным транспортом- занимается оперативным управлением автобусным и электробусным движением, а также обеспечивает контроль за работой водителей и выполнение графиков движения.</a:t>
            </a:r>
          </a:p>
          <a:p>
            <a:pPr marL="0" indent="0">
              <a:buNone/>
            </a:pPr>
            <a:r>
              <a:rPr lang="ru-RU" dirty="0"/>
              <a:t>Эти центры управления играют важную роль в обеспечении безопасности, эффективности и комфорта транспортного движения в Москве, а также в реагировании на различные ситуации и нештатные ситуации в городе.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03D9F7-E9E6-4752-ADCB-ED4215B0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320" y="3397121"/>
            <a:ext cx="3298926" cy="21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DF4AAA8-B2A0-4499-929F-2A9F0BCBB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11" y="1162913"/>
            <a:ext cx="3000935" cy="200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3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Система распознавания лиц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6530" y="1496171"/>
            <a:ext cx="9105899" cy="52004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	Это технология, которая использует алгоритмы и искусственный интеллект для идентификации или верификации личности человека на основе его лицевых черт. Эта технология может быть применена в различных сферах, включая безопасность, маркетинг, общественный транспорт и другие.</a:t>
            </a:r>
          </a:p>
          <a:p>
            <a:pPr marL="0" indent="0">
              <a:buNone/>
            </a:pPr>
            <a:r>
              <a:rPr lang="ru-RU" dirty="0"/>
              <a:t>Преимущества системы распознавания лиц в общественном транспорте:</a:t>
            </a:r>
          </a:p>
          <a:p>
            <a:pPr marL="0" indent="0">
              <a:buNone/>
            </a:pPr>
            <a:r>
              <a:rPr lang="ru-RU" dirty="0"/>
              <a:t>1. Безопасность: Система распознавания лиц может помочь в обеспечении безопасности пассажиров и предотвращении преступлений, таких как кражи, нападения и другие инциденты.</a:t>
            </a:r>
          </a:p>
          <a:p>
            <a:pPr marL="0" indent="0">
              <a:buNone/>
            </a:pPr>
            <a:r>
              <a:rPr lang="ru-RU" dirty="0"/>
              <a:t>2. Контроль доступа: Система может быть использована для контроля доступа к определенным зонам или услугам в общественном транспорте, например, для входа на поезд или автобус.</a:t>
            </a:r>
          </a:p>
          <a:p>
            <a:pPr marL="0" indent="0">
              <a:buNone/>
            </a:pPr>
            <a:r>
              <a:rPr lang="ru-RU" dirty="0"/>
              <a:t>	Негативным фактором данной системы является вопрос безопасности и конфиденциальности данных пассажиров, которые могут использоваться в корыстных целях.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3F2A32-4384-48AF-BC32-D3B3CAFA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072" y="3626728"/>
            <a:ext cx="2922221" cy="19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Беспилотный транспорт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9806" y="1609029"/>
            <a:ext cx="7485529" cy="524897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 err="1"/>
              <a:t>Роботакси</a:t>
            </a:r>
            <a:r>
              <a:rPr lang="ru-RU" dirty="0"/>
              <a:t>, умные трамваи и поезда без машинистов станут реальностью в Москве в ближайшем будущем. Новости развития данной области  Москве:</a:t>
            </a:r>
          </a:p>
          <a:p>
            <a:r>
              <a:rPr lang="ru-RU" dirty="0"/>
              <a:t>В Москве тестируют беспилотные такси с инженер-испытателем в машине. </a:t>
            </a:r>
          </a:p>
          <a:p>
            <a:r>
              <a:rPr lang="ru-RU" dirty="0"/>
              <a:t>Правительство Москвы разрабатывает нормативы и стандарты для работы автономного транспорта. </a:t>
            </a:r>
          </a:p>
          <a:p>
            <a:r>
              <a:rPr lang="ru-RU" dirty="0"/>
              <a:t>В России разрабатывается закон "О высокоавтоматизированных транспортных средствах". </a:t>
            </a:r>
          </a:p>
          <a:p>
            <a:r>
              <a:rPr lang="ru-RU" dirty="0"/>
              <a:t>Сложная геополитическая обстановка влияет на развитие проекта беспилотного транспорта в России. </a:t>
            </a:r>
          </a:p>
          <a:p>
            <a:r>
              <a:rPr lang="ru-RU" dirty="0"/>
              <a:t>Беспилотный транспорт может решить проблему нехватки водителей, но не заменит их окончательно. </a:t>
            </a:r>
          </a:p>
          <a:p>
            <a:r>
              <a:rPr lang="ru-RU" dirty="0"/>
              <a:t>Ожидается, что умные машины, включенные в систему общественного транспорта, появятся в Москве не ранее 2030-2040 годов. 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7C748CA-1388-4B4A-9B04-D8823AFC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41" y="2057400"/>
            <a:ext cx="3950305" cy="19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5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Электрические самокаты и велосипеды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1341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	В Москве электрические самокаты и велосипеды стали популярными средствами передвижения благодаря развитию </a:t>
            </a:r>
            <a:r>
              <a:rPr lang="ru-RU" dirty="0" err="1"/>
              <a:t>шеринговых</a:t>
            </a:r>
            <a:r>
              <a:rPr lang="ru-RU" dirty="0"/>
              <a:t> сервисов. В городе действуют несколько компаний, предоставляющих услуги аренды электрических самокатов и велосипедов на короткие поездки.</a:t>
            </a:r>
          </a:p>
          <a:p>
            <a:pPr marL="0" indent="0">
              <a:buNone/>
            </a:pPr>
            <a:r>
              <a:rPr lang="ru-RU" dirty="0"/>
              <a:t>Электрические самокаты и велосипеды удобны для перемещения по городу на небольшие расстояния, так как они позволяют быстро и легко преодолевать пробки и избегать проблем с парковкой. Они также экологичны, поскольку не загрязняют окружающую среду выбросами.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A2A4B0-5E92-4F3D-86D8-AE2ECE41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7085"/>
            <a:ext cx="5663719" cy="498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26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Умные светофоры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382" y="1482724"/>
            <a:ext cx="8016689" cy="51802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	Умные светофоры – это инновационные системы управления светофорами, которые используют технологии искусственного интеллекта, интернет вещей и аналитика данных, для оптимизации движения транспорта и повышения безопасности на дорогах. Преимущества умных светофоров включают:</a:t>
            </a:r>
          </a:p>
          <a:p>
            <a:pPr marL="0" indent="0">
              <a:buNone/>
            </a:pPr>
            <a:r>
              <a:rPr lang="ru-RU" dirty="0"/>
              <a:t>1. Система умных светофоров способна адаптировать циклы светофоров в реальном времени, чтобы минимизировать время ожидания для участников дорожного движения.</a:t>
            </a:r>
          </a:p>
          <a:p>
            <a:pPr marL="0" indent="0">
              <a:buNone/>
            </a:pPr>
            <a:r>
              <a:rPr lang="ru-RU" dirty="0"/>
              <a:t>2. Умные светофоры могут автоматически реагировать на изменения в транспортном потоке, что помогает предотвращать аварии и улучшает общую безопасность на дорогах.</a:t>
            </a:r>
          </a:p>
          <a:p>
            <a:pPr marL="0" indent="0">
              <a:buNone/>
            </a:pPr>
            <a:r>
              <a:rPr lang="ru-RU" dirty="0"/>
              <a:t>3. Система умных светофоров может координировать работу светофоров на перекрестках и участках дороги, чтобы снизить заторы и улучшить проходимость.</a:t>
            </a:r>
          </a:p>
          <a:p>
            <a:pPr marL="0" indent="0">
              <a:buNone/>
            </a:pPr>
            <a:r>
              <a:rPr lang="ru-RU" dirty="0"/>
              <a:t>В Москве внедряются умные светофоры, которые помогают оптимизировать движение транспорта и сделать городскую инфраструктуру более эффективной.</a:t>
            </a:r>
          </a:p>
        </p:txBody>
      </p:sp>
      <p:sp>
        <p:nvSpPr>
          <p:cNvPr id="4" name="Стрелка вправо 3">
            <a:hlinkClick r:id="rId2" action="ppaction://hlinksldjump"/>
          </p:cNvPr>
          <p:cNvSpPr/>
          <p:nvPr/>
        </p:nvSpPr>
        <p:spPr>
          <a:xfrm>
            <a:off x="10949354" y="6176963"/>
            <a:ext cx="808892" cy="36451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AC0AAFB2-120F-482A-A417-29DD161F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28" y="3747692"/>
            <a:ext cx="3714189" cy="209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274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2116</Words>
  <Application>Microsoft Office PowerPoint</Application>
  <PresentationFormat>Широкоэкранный</PresentationFormat>
  <Paragraphs>140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Wi-Fi</vt:lpstr>
      <vt:lpstr>Технология беспилотного управления</vt:lpstr>
      <vt:lpstr>Интерактивный контент</vt:lpstr>
      <vt:lpstr>Центры управления транспортом</vt:lpstr>
      <vt:lpstr>Система распознавания лиц</vt:lpstr>
      <vt:lpstr>Беспилотный транспорт</vt:lpstr>
      <vt:lpstr>Электрические самокаты и велосипеды</vt:lpstr>
      <vt:lpstr>Умные светофоры</vt:lpstr>
      <vt:lpstr>Электробусы</vt:lpstr>
      <vt:lpstr>Электрабли</vt:lpstr>
      <vt:lpstr>Цифровые дисплеи</vt:lpstr>
      <vt:lpstr>Развлечения</vt:lpstr>
      <vt:lpstr>Новости и погода</vt:lpstr>
      <vt:lpstr>Цифровые уведомления о задержках</vt:lpstr>
      <vt:lpstr>Реклама</vt:lpstr>
      <vt:lpstr>Интерактивные схемы</vt:lpstr>
      <vt:lpstr>Биометрическая идентификация</vt:lpstr>
      <vt:lpstr>Система экстренного вызова</vt:lpstr>
      <vt:lpstr>Видеонаблюдение</vt:lpstr>
      <vt:lpstr>Досмотровые мероприятия</vt:lpstr>
      <vt:lpstr>Оплата по лицу</vt:lpstr>
      <vt:lpstr>Электронные кассы</vt:lpstr>
      <vt:lpstr>Тройка</vt:lpstr>
      <vt:lpstr>NFC</vt:lpstr>
      <vt:lpstr>Онлайн пополнение счета</vt:lpstr>
      <vt:lpstr>СБП</vt:lpstr>
      <vt:lpstr>Пополнение транспортного счета</vt:lpstr>
      <vt:lpstr>Покупка билетов</vt:lpstr>
      <vt:lpstr>Навигация</vt:lpstr>
      <vt:lpstr>Онлайн расписание</vt:lpstr>
      <vt:lpstr>Обратная связь</vt:lpstr>
      <vt:lpstr>Схемы транспорта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Sonya</dc:creator>
  <cp:lastModifiedBy>Андрей Егоров</cp:lastModifiedBy>
  <cp:revision>66</cp:revision>
  <dcterms:created xsi:type="dcterms:W3CDTF">2024-02-17T17:40:55Z</dcterms:created>
  <dcterms:modified xsi:type="dcterms:W3CDTF">2024-03-07T07:39:08Z</dcterms:modified>
</cp:coreProperties>
</file>